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280" autoAdjust="0"/>
  </p:normalViewPr>
  <p:slideViewPr>
    <p:cSldViewPr>
      <p:cViewPr varScale="1">
        <p:scale>
          <a:sx n="72" d="100"/>
          <a:sy n="72" d="100"/>
        </p:scale>
        <p:origin x="642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02/08/2016</a:t>
            </a:r>
            <a:endParaRPr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9C567D4A-04CB-4EDF-8FB1-342A02FC8EC5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0125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02/08/2016</a:t>
            </a:r>
            <a:endParaRPr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Clique para editar o texto Mestre</a:t>
            </a:r>
          </a:p>
          <a:p>
            <a:pPr lvl="1" rtl="0"/>
            <a:r>
              <a:t>Segundo nível</a:t>
            </a:r>
          </a:p>
          <a:p>
            <a:pPr lvl="2" rtl="0"/>
            <a:r>
              <a:t>Terceiro nível</a:t>
            </a:r>
          </a:p>
          <a:p>
            <a:pPr lvl="3" rtl="0"/>
            <a:r>
              <a:t>Quarto nível</a:t>
            </a:r>
          </a:p>
          <a:p>
            <a:pPr lvl="4" rtl="0"/>
            <a:r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2E61351F-DBB1-4664-ADA9-83BC7CB8848D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2362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4854" y="1122363"/>
            <a:ext cx="8999118" cy="2387600"/>
          </a:xfrm>
        </p:spPr>
        <p:txBody>
          <a:bodyPr anchor="b">
            <a:normAutofit/>
          </a:bodyPr>
          <a:lstStyle>
            <a:lvl1pPr algn="ctr">
              <a:defRPr sz="47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4854" y="3602038"/>
            <a:ext cx="8999118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68" y="4289373"/>
            <a:ext cx="10364864" cy="819355"/>
          </a:xfrm>
        </p:spPr>
        <p:txBody>
          <a:bodyPr anchor="b">
            <a:normAutofit/>
          </a:bodyPr>
          <a:lstStyle>
            <a:lvl1pPr>
              <a:defRPr sz="27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568" y="621322"/>
            <a:ext cx="103648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57" y="5108728"/>
            <a:ext cx="103632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96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57" y="609601"/>
            <a:ext cx="10351066" cy="3424859"/>
          </a:xfrm>
        </p:spPr>
        <p:txBody>
          <a:bodyPr anchor="ctr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57" y="4204820"/>
            <a:ext cx="10351065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682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5836" y="609600"/>
            <a:ext cx="9300329" cy="2992904"/>
          </a:xfrm>
        </p:spPr>
        <p:txBody>
          <a:bodyPr anchor="ctr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196" y="3610032"/>
            <a:ext cx="8750020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56" y="4204821"/>
            <a:ext cx="10351066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394" y="73524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5181" y="2972093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1266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69" y="2126943"/>
            <a:ext cx="10352630" cy="2511835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56" y="4650556"/>
            <a:ext cx="10351067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86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556" y="609601"/>
            <a:ext cx="10351066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556" y="2088320"/>
            <a:ext cx="329809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556" y="2911624"/>
            <a:ext cx="329809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3720" y="2088320"/>
            <a:ext cx="329769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3721" y="2911624"/>
            <a:ext cx="3298962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1222" y="2088320"/>
            <a:ext cx="3290354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3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4269" y="2911624"/>
            <a:ext cx="3290354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2490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557" y="609601"/>
            <a:ext cx="10351066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557" y="4195899"/>
            <a:ext cx="32980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9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1736" y="2298987"/>
            <a:ext cx="293928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557" y="4772161"/>
            <a:ext cx="329809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1544" y="4195899"/>
            <a:ext cx="3298124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9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7807" y="2298987"/>
            <a:ext cx="2929762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0191" y="4772160"/>
            <a:ext cx="3299477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1347" y="4195899"/>
            <a:ext cx="328904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19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0681" y="2298987"/>
            <a:ext cx="2931349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1222" y="4772162"/>
            <a:ext cx="3293400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638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80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609600"/>
            <a:ext cx="254199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556" y="609600"/>
            <a:ext cx="7656711" cy="5181601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51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28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924" y="657227"/>
            <a:ext cx="9730977" cy="2852737"/>
          </a:xfrm>
        </p:spPr>
        <p:txBody>
          <a:bodyPr anchor="b">
            <a:normAutofit/>
          </a:bodyPr>
          <a:lstStyle>
            <a:lvl1pPr>
              <a:defRPr sz="33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924" y="3602039"/>
            <a:ext cx="9730977" cy="1500187"/>
          </a:xfrm>
        </p:spPr>
        <p:txBody>
          <a:bodyPr/>
          <a:lstStyle>
            <a:lvl1pPr marL="0" indent="0" algn="ctr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78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57" y="609601"/>
            <a:ext cx="10351065" cy="132632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557" y="2088320"/>
            <a:ext cx="5104674" cy="370288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1796" y="2088320"/>
            <a:ext cx="5092827" cy="3702881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72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557" y="609601"/>
            <a:ext cx="1035106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507" y="2088320"/>
            <a:ext cx="4877928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557" y="2912232"/>
            <a:ext cx="5105878" cy="28789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336" y="2088320"/>
            <a:ext cx="486428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0593" y="2912232"/>
            <a:ext cx="5094030" cy="287896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2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33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5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90" y="609600"/>
            <a:ext cx="3931213" cy="2362200"/>
          </a:xfrm>
        </p:spPr>
        <p:txBody>
          <a:bodyPr anchor="b">
            <a:normAutofit/>
          </a:bodyPr>
          <a:lstStyle>
            <a:lvl1pPr>
              <a:defRPr sz="27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6742" y="609600"/>
            <a:ext cx="6187880" cy="5181600"/>
          </a:xfrm>
        </p:spPr>
        <p:txBody>
          <a:bodyPr anchor="ctr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6990" y="2971801"/>
            <a:ext cx="3931213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US"/>
              <a:t>02/08/2016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30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6989" y="609600"/>
            <a:ext cx="5928229" cy="2362200"/>
          </a:xfrm>
        </p:spPr>
        <p:txBody>
          <a:bodyPr anchor="b">
            <a:normAutofit/>
          </a:bodyPr>
          <a:lstStyle>
            <a:lvl1pPr>
              <a:defRPr sz="319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2871" y="758881"/>
            <a:ext cx="325450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556" y="2971800"/>
            <a:ext cx="5933404" cy="2819400"/>
          </a:xfrm>
        </p:spPr>
        <p:txBody>
          <a:bodyPr>
            <a:normAutofit/>
          </a:bodyPr>
          <a:lstStyle>
            <a:lvl1pPr marL="0" indent="0" algn="ctr">
              <a:buNone/>
              <a:defRPr sz="1799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49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557" y="609601"/>
            <a:ext cx="10351065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557" y="2096064"/>
            <a:ext cx="10351066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6736" y="5883276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en-US"/>
              <a:t>02/08/2016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557" y="5883276"/>
            <a:ext cx="66711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1273" y="5883276"/>
            <a:ext cx="753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1FEFA0A-2F20-4B60-98C6-5FFDA469AA1C}" type="slidenum">
              <a:rPr lang="en-US" smtClean="0"/>
              <a:pPr rtl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38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126" rtl="0" eaLnBrk="1" latinLnBrk="0" hangingPunct="1">
        <a:lnSpc>
          <a:spcPct val="90000"/>
        </a:lnSpc>
        <a:spcBef>
          <a:spcPct val="0"/>
        </a:spcBef>
        <a:buNone/>
        <a:defRPr sz="3399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03CD90E6-0DC8-4353-AD17-B8BB3EB10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828" y="-137927"/>
            <a:ext cx="9178280" cy="1296144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solidFill>
                  <a:srgbClr val="0070C0"/>
                </a:solidFill>
                <a:latin typeface="Century Gothic" panose="020B0502020202020204" pitchFamily="34" charset="0"/>
              </a:rPr>
              <a:t>Agenda de treinamentos-novembro 2018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5B706387-AD9B-4C95-90AD-372AC16A7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23023" y="33073"/>
            <a:ext cx="1465083" cy="1465083"/>
          </a:xfrm>
          <a:prstGeom prst="rect">
            <a:avLst/>
          </a:prstGeom>
        </p:spPr>
      </p:pic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ABD2FFB-2915-40F0-AA79-22C296CFCB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352001"/>
              </p:ext>
            </p:extLst>
          </p:nvPr>
        </p:nvGraphicFramePr>
        <p:xfrm>
          <a:off x="94877" y="1498156"/>
          <a:ext cx="11999069" cy="5328594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053852">
                  <a:extLst>
                    <a:ext uri="{9D8B030D-6E8A-4147-A177-3AD203B41FA5}">
                      <a16:colId xmlns:a16="http://schemas.microsoft.com/office/drawing/2014/main" val="1063371448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265400276"/>
                    </a:ext>
                  </a:extLst>
                </a:gridCol>
                <a:gridCol w="762580">
                  <a:extLst>
                    <a:ext uri="{9D8B030D-6E8A-4147-A177-3AD203B41FA5}">
                      <a16:colId xmlns:a16="http://schemas.microsoft.com/office/drawing/2014/main" val="2541753840"/>
                    </a:ext>
                  </a:extLst>
                </a:gridCol>
                <a:gridCol w="4818438">
                  <a:extLst>
                    <a:ext uri="{9D8B030D-6E8A-4147-A177-3AD203B41FA5}">
                      <a16:colId xmlns:a16="http://schemas.microsoft.com/office/drawing/2014/main" val="3563054716"/>
                    </a:ext>
                  </a:extLst>
                </a:gridCol>
                <a:gridCol w="2951836">
                  <a:extLst>
                    <a:ext uri="{9D8B030D-6E8A-4147-A177-3AD203B41FA5}">
                      <a16:colId xmlns:a16="http://schemas.microsoft.com/office/drawing/2014/main" val="2225284688"/>
                    </a:ext>
                  </a:extLst>
                </a:gridCol>
                <a:gridCol w="1548267">
                  <a:extLst>
                    <a:ext uri="{9D8B030D-6E8A-4147-A177-3AD203B41FA5}">
                      <a16:colId xmlns:a16="http://schemas.microsoft.com/office/drawing/2014/main" val="1714736548"/>
                    </a:ext>
                  </a:extLst>
                </a:gridCol>
              </a:tblGrid>
              <a:tr h="612484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effectLst/>
                          <a:latin typeface="Century Gothic" panose="020B0502020202020204" pitchFamily="34" charset="0"/>
                        </a:rPr>
                        <a:t>Data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effectLst/>
                          <a:latin typeface="Century Gothic" panose="020B0502020202020204" pitchFamily="34" charset="0"/>
                        </a:rPr>
                        <a:t>Hora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effectLst/>
                          <a:latin typeface="Century Gothic" panose="020B0502020202020204" pitchFamily="34" charset="0"/>
                        </a:rPr>
                        <a:t>Tipo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effectLst/>
                          <a:latin typeface="Century Gothic" panose="020B0502020202020204" pitchFamily="34" charset="0"/>
                        </a:rPr>
                        <a:t>Treinamento e Capacitação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effectLst/>
                          <a:latin typeface="Century Gothic" panose="020B0502020202020204" pitchFamily="34" charset="0"/>
                        </a:rPr>
                        <a:t>Público Alvo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1" u="none" strike="noStrike" dirty="0">
                          <a:effectLst/>
                          <a:latin typeface="Century Gothic" panose="020B0502020202020204" pitchFamily="34" charset="0"/>
                        </a:rPr>
                        <a:t>Responsável</a:t>
                      </a:r>
                      <a:endParaRPr lang="pt-BR" sz="1800" b="1" i="1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1835294253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06/nov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Estratégias de conteúdos para </a:t>
                      </a:r>
                      <a:r>
                        <a:rPr lang="pt-BR" sz="1800" u="none" strike="noStrike" dirty="0" err="1"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aberto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2199755102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09/nov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PNL como ferramenta para  vendas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comercial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3683498780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13/nov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Prevenção e controle à inadimplência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gestores e coordenadores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3324813958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19/nov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Estratégia e competitividade como ferramentas de gestão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aberto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3668728870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22/nov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Comunicação corporativa e seus impasses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aberto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2218825801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27/nov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10:00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Estímulo e motivação no processo de aprendizagem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professores e coordenadores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Rita de Cássia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2077177304"/>
                  </a:ext>
                </a:extLst>
              </a:tr>
              <a:tr h="67373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29/nov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14:00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online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II Fórum de boas práticas - Comercial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>
                          <a:effectLst/>
                          <a:latin typeface="Century Gothic" panose="020B0502020202020204" pitchFamily="34" charset="0"/>
                        </a:rPr>
                        <a:t>consultores comerciais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800" u="none" strike="noStrike" dirty="0">
                          <a:effectLst/>
                          <a:latin typeface="Century Gothic" panose="020B0502020202020204" pitchFamily="34" charset="0"/>
                        </a:rPr>
                        <a:t>Palestrantes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686" marR="8686" marT="8686" marB="0" anchor="ctr"/>
                </a:tc>
                <a:extLst>
                  <a:ext uri="{0D108BD9-81ED-4DB2-BD59-A6C34878D82A}">
                    <a16:rowId xmlns:a16="http://schemas.microsoft.com/office/drawing/2014/main" val="15949376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817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Tema do Offic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Serenity">
      <a:dk1>
        <a:srgbClr val="164B4F"/>
      </a:dk1>
      <a:lt1>
        <a:sysClr val="window" lastClr="FFFFFF"/>
      </a:lt1>
      <a:dk2>
        <a:srgbClr val="000000"/>
      </a:dk2>
      <a:lt2>
        <a:srgbClr val="C5E5EC"/>
      </a:lt2>
      <a:accent1>
        <a:srgbClr val="1B91A1"/>
      </a:accent1>
      <a:accent2>
        <a:srgbClr val="46AC6F"/>
      </a:accent2>
      <a:accent3>
        <a:srgbClr val="37AFD5"/>
      </a:accent3>
      <a:accent4>
        <a:srgbClr val="6786A9"/>
      </a:accent4>
      <a:accent5>
        <a:srgbClr val="90A693"/>
      </a:accent5>
      <a:accent6>
        <a:srgbClr val="389066"/>
      </a:accent6>
      <a:hlink>
        <a:srgbClr val="27A99A"/>
      </a:hlink>
      <a:folHlink>
        <a:srgbClr val="94AE9D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false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1360506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2011-12-12T13:37:00+00:00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2035-01-01T08:00:00+00:00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TP102801108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706526</LocLastLocAttemptVersionLookup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REDMOND\v-soujap</DisplayName>
        <AccountId>1954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683C129-7B42-490A-AD74-E9303BC76D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249165-F638-412C-8E0A-DFB7045CA2E0}">
  <ds:schemaRefs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dcmitype/"/>
    <ds:schemaRef ds:uri="4873beb7-5857-4685-be1f-d57550cc96cc"/>
    <ds:schemaRef ds:uri="http://purl.org/dc/terms/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11E33DF-2340-4F4E-B874-B73FEFEBFC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48</TotalTime>
  <Words>120</Words>
  <Application>Microsoft Office PowerPoint</Application>
  <PresentationFormat>Personalizar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Century Gothic</vt:lpstr>
      <vt:lpstr>Euphemia</vt:lpstr>
      <vt:lpstr>Rockwell</vt:lpstr>
      <vt:lpstr>Damask</vt:lpstr>
      <vt:lpstr>Agenda de treinamentos-novembro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de treinamentos - Novembro 2018</dc:title>
  <dc:creator>Rita de Cassia Yesbras</dc:creator>
  <cp:lastModifiedBy>Rita de Cassia </cp:lastModifiedBy>
  <cp:revision>5</cp:revision>
  <dcterms:created xsi:type="dcterms:W3CDTF">2018-10-26T12:07:27Z</dcterms:created>
  <dcterms:modified xsi:type="dcterms:W3CDTF">2018-10-26T12:55:55Z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